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140" r:id="rId1"/>
  </p:sldMasterIdLst>
  <p:sldIdLst>
    <p:sldId id="270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6" r:id="rId12"/>
    <p:sldId id="267" r:id="rId13"/>
    <p:sldId id="269" r:id="rId14"/>
  </p:sldIdLst>
  <p:sldSz cx="12192000" cy="6858000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663300"/>
    <a:srgbClr val="009900"/>
    <a:srgbClr val="FF99FF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A38F603E-48B0-4036-B2A5-FB677ACB2947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67B874FE-73C8-428C-A6A8-CCA8A52986B3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31829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F603E-48B0-4036-B2A5-FB677ACB2947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874FE-73C8-428C-A6A8-CCA8A52986B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15929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F603E-48B0-4036-B2A5-FB677ACB2947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874FE-73C8-428C-A6A8-CCA8A52986B3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32109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F603E-48B0-4036-B2A5-FB677ACB2947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874FE-73C8-428C-A6A8-CCA8A52986B3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01900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F603E-48B0-4036-B2A5-FB677ACB2947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874FE-73C8-428C-A6A8-CCA8A52986B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135876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F603E-48B0-4036-B2A5-FB677ACB2947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874FE-73C8-428C-A6A8-CCA8A52986B3}" type="slidenum">
              <a:rPr lang="fa-IR" smtClean="0"/>
              <a:t>‹#›</a:t>
            </a:fld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503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F603E-48B0-4036-B2A5-FB677ACB2947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874FE-73C8-428C-A6A8-CCA8A52986B3}" type="slidenum">
              <a:rPr lang="fa-IR" smtClean="0"/>
              <a:t>‹#›</a:t>
            </a:fld>
            <a:endParaRPr lang="fa-I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69839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F603E-48B0-4036-B2A5-FB677ACB2947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874FE-73C8-428C-A6A8-CCA8A52986B3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38948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F603E-48B0-4036-B2A5-FB677ACB2947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874FE-73C8-428C-A6A8-CCA8A52986B3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3090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F603E-48B0-4036-B2A5-FB677ACB2947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874FE-73C8-428C-A6A8-CCA8A52986B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888631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F603E-48B0-4036-B2A5-FB677ACB2947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874FE-73C8-428C-A6A8-CCA8A52986B3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3550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F603E-48B0-4036-B2A5-FB677ACB2947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874FE-73C8-428C-A6A8-CCA8A52986B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62398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F603E-48B0-4036-B2A5-FB677ACB2947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874FE-73C8-428C-A6A8-CCA8A52986B3}" type="slidenum">
              <a:rPr lang="fa-IR" smtClean="0"/>
              <a:t>‹#›</a:t>
            </a:fld>
            <a:endParaRPr lang="fa-I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1479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F603E-48B0-4036-B2A5-FB677ACB2947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874FE-73C8-428C-A6A8-CCA8A52986B3}" type="slidenum">
              <a:rPr lang="fa-IR" smtClean="0"/>
              <a:t>‹#›</a:t>
            </a:fld>
            <a:endParaRPr lang="fa-I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3743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F603E-48B0-4036-B2A5-FB677ACB2947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874FE-73C8-428C-A6A8-CCA8A52986B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42792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F603E-48B0-4036-B2A5-FB677ACB2947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874FE-73C8-428C-A6A8-CCA8A52986B3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98357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F603E-48B0-4036-B2A5-FB677ACB2947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874FE-73C8-428C-A6A8-CCA8A52986B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22114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38F603E-48B0-4036-B2A5-FB677ACB2947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7B874FE-73C8-428C-A6A8-CCA8A52986B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20698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1" r:id="rId1"/>
    <p:sldLayoutId id="2147484142" r:id="rId2"/>
    <p:sldLayoutId id="2147484143" r:id="rId3"/>
    <p:sldLayoutId id="2147484144" r:id="rId4"/>
    <p:sldLayoutId id="2147484145" r:id="rId5"/>
    <p:sldLayoutId id="2147484146" r:id="rId6"/>
    <p:sldLayoutId id="2147484147" r:id="rId7"/>
    <p:sldLayoutId id="2147484148" r:id="rId8"/>
    <p:sldLayoutId id="2147484149" r:id="rId9"/>
    <p:sldLayoutId id="2147484150" r:id="rId10"/>
    <p:sldLayoutId id="2147484151" r:id="rId11"/>
    <p:sldLayoutId id="2147484152" r:id="rId12"/>
    <p:sldLayoutId id="2147484153" r:id="rId13"/>
    <p:sldLayoutId id="2147484154" r:id="rId14"/>
    <p:sldLayoutId id="2147484155" r:id="rId15"/>
    <p:sldLayoutId id="2147484156" r:id="rId16"/>
    <p:sldLayoutId id="2147484157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8325" y="765616"/>
            <a:ext cx="11341289" cy="1609094"/>
          </a:xfrm>
        </p:spPr>
        <p:txBody>
          <a:bodyPr/>
          <a:lstStyle/>
          <a:p>
            <a:pPr algn="ctr"/>
            <a:r>
              <a:rPr lang="fa-IR" dirty="0" smtClean="0">
                <a:solidFill>
                  <a:schemeClr val="accent4">
                    <a:lumMod val="75000"/>
                  </a:schemeClr>
                </a:solidFill>
                <a:cs typeface="B Titr" panose="00000700000000000000" pitchFamily="2" charset="-78"/>
              </a:rPr>
              <a:t>کارگاه آموزشی فوریت </a:t>
            </a:r>
            <a:r>
              <a:rPr lang="fa-IR" dirty="0" smtClean="0">
                <a:solidFill>
                  <a:schemeClr val="accent4">
                    <a:lumMod val="75000"/>
                  </a:schemeClr>
                </a:solidFill>
                <a:cs typeface="B Titr" panose="00000700000000000000" pitchFamily="2" charset="-78"/>
              </a:rPr>
              <a:t>های بهداشت </a:t>
            </a:r>
            <a:r>
              <a:rPr lang="fa-IR" dirty="0" smtClean="0">
                <a:solidFill>
                  <a:schemeClr val="accent4">
                    <a:lumMod val="75000"/>
                  </a:schemeClr>
                </a:solidFill>
                <a:cs typeface="B Titr" panose="00000700000000000000" pitchFamily="2" charset="-78"/>
              </a:rPr>
              <a:t>محیط 2</a:t>
            </a:r>
            <a:endParaRPr lang="fa-IR" dirty="0">
              <a:solidFill>
                <a:schemeClr val="accent4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87689" y="3548419"/>
            <a:ext cx="5762563" cy="1893186"/>
          </a:xfrm>
        </p:spPr>
        <p:txBody>
          <a:bodyPr>
            <a:normAutofit/>
          </a:bodyPr>
          <a:lstStyle/>
          <a:p>
            <a:pPr algn="ctr"/>
            <a:r>
              <a:rPr lang="fa-IR" b="1" dirty="0" smtClean="0">
                <a:solidFill>
                  <a:schemeClr val="accent5">
                    <a:lumMod val="50000"/>
                  </a:schemeClr>
                </a:solidFill>
              </a:rPr>
              <a:t>گروه مهندسی بهداشت محیط </a:t>
            </a:r>
          </a:p>
          <a:p>
            <a:pPr algn="ctr"/>
            <a:r>
              <a:rPr lang="fa-IR" b="1" dirty="0" smtClean="0">
                <a:solidFill>
                  <a:schemeClr val="accent5">
                    <a:lumMod val="50000"/>
                  </a:schemeClr>
                </a:solidFill>
              </a:rPr>
              <a:t>معاونت بهداشت دانشگاه علوم پزشکی و خدمات بهداشتی درمانی تبریز </a:t>
            </a:r>
          </a:p>
          <a:p>
            <a:pPr algn="ctr"/>
            <a:r>
              <a:rPr lang="fa-IR" sz="2600" b="1" dirty="0">
                <a:solidFill>
                  <a:srgbClr val="C00000"/>
                </a:solidFill>
              </a:rPr>
              <a:t>مرداد ماه 1402 </a:t>
            </a:r>
            <a:endParaRPr lang="fa-IR" sz="2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716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fa-IR" dirty="0"/>
              <a:t>نظارت بهداشت محیط در حوادث پرتويي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42482" y="2021505"/>
            <a:ext cx="6707036" cy="435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13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/>
              <a:t>نظارت بهداشت محیط </a:t>
            </a:r>
            <a:r>
              <a:rPr lang="fa-IR" dirty="0" smtClean="0"/>
              <a:t>در دفع بهداشتی پسماند 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2598" y="2072942"/>
            <a:ext cx="6134102" cy="40894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75543" y="2811438"/>
            <a:ext cx="4977873" cy="30370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856869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fa-IR" dirty="0"/>
              <a:t>نظارت بهداشت محيط بر مراكز بهداشتي درماني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0142" y="2285999"/>
            <a:ext cx="3587410" cy="251118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8603" y="1773829"/>
            <a:ext cx="6483255" cy="4322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3" y="613643"/>
            <a:ext cx="9601196" cy="1447169"/>
          </a:xfrm>
          <a:effectLst>
            <a:glow rad="546100">
              <a:schemeClr val="accent4">
                <a:satMod val="175000"/>
                <a:alpha val="15000"/>
              </a:schemeClr>
            </a:glow>
            <a:reflection blurRad="6350" stA="48000" endPos="55000" dir="5400000" sy="-100000" algn="bl" rotWithShape="0"/>
            <a:softEdge rad="558800"/>
          </a:effectLst>
          <a:scene3d>
            <a:camera prst="orthographicFront"/>
            <a:lightRig rig="threePt" dir="t"/>
          </a:scene3d>
          <a:sp3d>
            <a:bevelT prst="angle"/>
            <a:bevelB w="165100" prst="coolSlant"/>
          </a:sp3d>
        </p:spPr>
        <p:txBody>
          <a:bodyPr>
            <a:normAutofit/>
          </a:bodyPr>
          <a:lstStyle/>
          <a:p>
            <a:r>
              <a:rPr lang="fa-IR" sz="4800" dirty="0" smtClean="0">
                <a:ln w="3175" cmpd="sng">
                  <a:solidFill>
                    <a:schemeClr val="accent1"/>
                  </a:solidFill>
                </a:ln>
                <a:solidFill>
                  <a:srgbClr val="009900"/>
                </a:solidFill>
                <a:effectLst>
                  <a:outerShdw blurRad="25400" dist="12700" dir="16200000" sx="97000" sy="97000" algn="ctr" rotWithShape="0">
                    <a:srgbClr val="FF99FF"/>
                  </a:outerShdw>
                </a:effectLst>
              </a:rPr>
              <a:t>سپاس از توجه شما</a:t>
            </a:r>
            <a:endParaRPr lang="fa-IR" sz="4800" dirty="0">
              <a:ln w="3175" cmpd="sng">
                <a:solidFill>
                  <a:schemeClr val="accent1"/>
                </a:solidFill>
              </a:ln>
              <a:solidFill>
                <a:srgbClr val="009900"/>
              </a:solidFill>
              <a:effectLst>
                <a:outerShdw blurRad="25400" dist="12700" dir="16200000" sx="97000" sy="97000" algn="ctr" rotWithShape="0">
                  <a:srgbClr val="FF99FF"/>
                </a:outerShdw>
              </a:effectLst>
            </a:endParaRPr>
          </a:p>
        </p:txBody>
      </p:sp>
      <p:pic>
        <p:nvPicPr>
          <p:cNvPr id="4" name="Picture 6" descr="Image (193)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95403" y="1746913"/>
            <a:ext cx="9601196" cy="45310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183496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58226" y="2504177"/>
            <a:ext cx="7484012" cy="1515533"/>
          </a:xfrm>
        </p:spPr>
        <p:txBody>
          <a:bodyPr/>
          <a:lstStyle/>
          <a:p>
            <a:r>
              <a:rPr lang="en-US" sz="4800" b="1" dirty="0">
                <a:solidFill>
                  <a:srgbClr val="663300"/>
                </a:solidFill>
              </a:rPr>
              <a:t>IAP</a:t>
            </a:r>
            <a:r>
              <a:rPr lang="en-US" sz="4800" dirty="0">
                <a:solidFill>
                  <a:srgbClr val="663300"/>
                </a:solidFill>
              </a:rPr>
              <a:t> </a:t>
            </a:r>
            <a:r>
              <a:rPr lang="fa-IR" sz="4800" dirty="0" smtClean="0">
                <a:solidFill>
                  <a:srgbClr val="663300"/>
                </a:solidFill>
              </a:rPr>
              <a:t> </a:t>
            </a:r>
            <a:r>
              <a:rPr lang="fa-IR" sz="4800" dirty="0" smtClean="0"/>
              <a:t>بهداشت </a:t>
            </a:r>
            <a:r>
              <a:rPr lang="fa-IR" sz="4800" dirty="0"/>
              <a:t>محیط در </a:t>
            </a:r>
            <a:r>
              <a:rPr lang="fa-IR" sz="4800" dirty="0" smtClean="0"/>
              <a:t>بلایا</a:t>
            </a:r>
            <a:r>
              <a:rPr lang="fa-IR" dirty="0" smtClean="0"/>
              <a:t/>
            </a:r>
            <a:br>
              <a:rPr lang="fa-IR" dirty="0" smtClean="0"/>
            </a:br>
            <a:r>
              <a:rPr lang="fa-IR" sz="2800" b="1" dirty="0"/>
              <a:t>( </a:t>
            </a:r>
            <a:r>
              <a:rPr lang="fa-IR" sz="2800" b="1" dirty="0" smtClean="0">
                <a:solidFill>
                  <a:srgbClr val="FF3300"/>
                </a:solidFill>
              </a:rPr>
              <a:t>کارکرد </a:t>
            </a:r>
            <a:r>
              <a:rPr lang="fa-IR" sz="2800" b="1" dirty="0">
                <a:solidFill>
                  <a:srgbClr val="FF3300"/>
                </a:solidFill>
              </a:rPr>
              <a:t>اختصاصی </a:t>
            </a:r>
            <a:r>
              <a:rPr lang="en-US" sz="2800" b="1" dirty="0" smtClean="0">
                <a:solidFill>
                  <a:srgbClr val="FF3300"/>
                </a:solidFill>
              </a:rPr>
              <a:t>S5</a:t>
            </a:r>
            <a:r>
              <a:rPr lang="fa-IR" sz="2800" b="1" dirty="0" smtClean="0">
                <a:solidFill>
                  <a:srgbClr val="FF3300"/>
                </a:solidFill>
              </a:rPr>
              <a:t> - بهداشت محیط</a:t>
            </a:r>
            <a:r>
              <a:rPr lang="fa-IR" sz="2800" b="1" dirty="0"/>
              <a:t> </a:t>
            </a:r>
            <a:r>
              <a:rPr lang="fa-IR" sz="2800" b="1" dirty="0" smtClean="0"/>
              <a:t>)</a:t>
            </a:r>
            <a:r>
              <a:rPr lang="fa-IR" sz="2800" b="1" dirty="0" smtClean="0">
                <a:solidFill>
                  <a:srgbClr val="FF3300"/>
                </a:solidFill>
              </a:rPr>
              <a:t/>
            </a:r>
            <a:br>
              <a:rPr lang="fa-IR" sz="2800" b="1" dirty="0" smtClean="0">
                <a:solidFill>
                  <a:srgbClr val="FF3300"/>
                </a:solidFill>
              </a:rPr>
            </a:br>
            <a:r>
              <a:rPr lang="fa-IR" sz="2400" b="1" dirty="0" smtClean="0">
                <a:solidFill>
                  <a:srgbClr val="00B0F0"/>
                </a:solidFill>
              </a:rPr>
              <a:t>مرجع : </a:t>
            </a:r>
            <a:r>
              <a:rPr lang="fa-IR" sz="2400" b="1" dirty="0">
                <a:solidFill>
                  <a:srgbClr val="00B0F0"/>
                </a:solidFill>
              </a:rPr>
              <a:t>برنامه ملی پاسخ نظام سلامت در بلایا و فوریت ها </a:t>
            </a:r>
            <a:r>
              <a:rPr lang="fa-IR" sz="2400" b="1" dirty="0" smtClean="0">
                <a:solidFill>
                  <a:srgbClr val="FF3300"/>
                </a:solidFill>
              </a:rPr>
              <a:t/>
            </a:r>
            <a:br>
              <a:rPr lang="fa-IR" sz="2400" b="1" dirty="0" smtClean="0">
                <a:solidFill>
                  <a:srgbClr val="FF3300"/>
                </a:solidFill>
              </a:rPr>
            </a:br>
            <a:r>
              <a:rPr lang="fa-IR" sz="2800" dirty="0"/>
              <a:t/>
            </a:r>
            <a:br>
              <a:rPr lang="fa-IR" sz="2800" dirty="0"/>
            </a:br>
            <a:endParaRPr lang="fa-IR" sz="2800" dirty="0">
              <a:solidFill>
                <a:srgbClr val="FF33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fa-IR" sz="2000" dirty="0"/>
          </a:p>
        </p:txBody>
      </p:sp>
    </p:spTree>
    <p:extLst>
      <p:ext uri="{BB962C8B-B14F-4D97-AF65-F5344CB8AC3E}">
        <p14:creationId xmlns:p14="http://schemas.microsoft.com/office/powerpoint/2010/main" val="2893759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8979" y="1098801"/>
            <a:ext cx="10958732" cy="4279080"/>
          </a:xfrm>
        </p:spPr>
        <p:txBody>
          <a:bodyPr/>
          <a:lstStyle/>
          <a:p>
            <a:r>
              <a:rPr lang="fa-IR" b="1" dirty="0" smtClean="0">
                <a:solidFill>
                  <a:srgbClr val="FF3300"/>
                </a:solidFill>
              </a:rPr>
              <a:t>پیوست </a:t>
            </a:r>
            <a:r>
              <a:rPr lang="fa-IR" b="1" dirty="0">
                <a:solidFill>
                  <a:srgbClr val="FF3300"/>
                </a:solidFill>
              </a:rPr>
              <a:t>1- </a:t>
            </a:r>
            <a:r>
              <a:rPr lang="en-US" b="1" dirty="0" smtClean="0">
                <a:solidFill>
                  <a:srgbClr val="FF3300"/>
                </a:solidFill>
              </a:rPr>
              <a:t> : S5</a:t>
            </a:r>
            <a:r>
              <a:rPr lang="fa-IR" b="1" dirty="0" smtClean="0">
                <a:solidFill>
                  <a:srgbClr val="FF3300"/>
                </a:solidFill>
              </a:rPr>
              <a:t>ارزيابي </a:t>
            </a:r>
            <a:r>
              <a:rPr lang="fa-IR" b="1" dirty="0">
                <a:solidFill>
                  <a:srgbClr val="FF3300"/>
                </a:solidFill>
              </a:rPr>
              <a:t>سريع وضعيت بهداشت محیط در شرايط </a:t>
            </a:r>
            <a:r>
              <a:rPr lang="fa-IR" b="1" dirty="0" smtClean="0">
                <a:solidFill>
                  <a:srgbClr val="FF3300"/>
                </a:solidFill>
              </a:rPr>
              <a:t>اضطرار</a:t>
            </a:r>
          </a:p>
          <a:p>
            <a:r>
              <a:rPr lang="fa-IR" dirty="0" smtClean="0"/>
              <a:t>کارشناس بهداشت محیط عضو تیم ارزیابی سریع در بلایا میباشد.</a:t>
            </a:r>
            <a:r>
              <a:rPr lang="fa-IR" sz="1800" dirty="0" smtClean="0"/>
              <a:t>( بیماریها ، بهداشت محیط ، مدیریت بحران و کاهش خطر بلایا) </a:t>
            </a:r>
          </a:p>
          <a:p>
            <a:r>
              <a:rPr lang="fa-IR" sz="2000" dirty="0" smtClean="0"/>
              <a:t>این برنامه جهت برآورد میزان خسارت وارده بر آسیب دیدگان از بعد مسائل بهداشت محیطی و تدارک ملزومات جهت ارائه خدمات بهداشت محیط میباشد.</a:t>
            </a:r>
            <a:endParaRPr lang="fa-I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6342" y="2980547"/>
            <a:ext cx="4864005" cy="3366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526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a-IR" dirty="0" smtClean="0"/>
              <a:t>لازم است کارشناسان گزارشی از عملکرد انجام یافته در حوزه خدمات بهداشت محیط بهمراه نیازهای احساس شده برای اقدامات بعدی را بصورت روزانه با درج در فرم عملیات ، در اختیار کارشناسان بالا دستی قرار دهند.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58129" y="982132"/>
            <a:ext cx="10452296" cy="1303867"/>
          </a:xfrm>
        </p:spPr>
        <p:txBody>
          <a:bodyPr>
            <a:noAutofit/>
          </a:bodyPr>
          <a:lstStyle/>
          <a:p>
            <a:r>
              <a:rPr lang="fa-IR" sz="2800" b="1" dirty="0">
                <a:solidFill>
                  <a:srgbClr val="FF3300"/>
                </a:solidFill>
              </a:rPr>
              <a:t>پیوست 2- </a:t>
            </a:r>
            <a:r>
              <a:rPr lang="en-US" sz="2800" b="1" dirty="0">
                <a:solidFill>
                  <a:srgbClr val="FF3300"/>
                </a:solidFill>
              </a:rPr>
              <a:t> S5</a:t>
            </a:r>
            <a:r>
              <a:rPr lang="fa-IR" sz="2800" b="1" dirty="0">
                <a:solidFill>
                  <a:srgbClr val="FF3300"/>
                </a:solidFill>
              </a:rPr>
              <a:t>: عملكرد روزانه كارشناسان بهداشت محيط در شرايط اضطرار </a:t>
            </a:r>
            <a:br>
              <a:rPr lang="fa-IR" sz="2800" b="1" dirty="0">
                <a:solidFill>
                  <a:srgbClr val="FF3300"/>
                </a:solidFill>
              </a:rPr>
            </a:br>
            <a:endParaRPr lang="fa-IR" sz="2800" dirty="0"/>
          </a:p>
        </p:txBody>
      </p:sp>
    </p:spTree>
    <p:extLst>
      <p:ext uri="{BB962C8B-B14F-4D97-AF65-F5344CB8AC3E}">
        <p14:creationId xmlns:p14="http://schemas.microsoft.com/office/powerpoint/2010/main" val="2063457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691993"/>
            <a:ext cx="9601196" cy="1303867"/>
          </a:xfrm>
        </p:spPr>
        <p:txBody>
          <a:bodyPr>
            <a:normAutofit fontScale="90000"/>
          </a:bodyPr>
          <a:lstStyle/>
          <a:p>
            <a:pPr lvl="0"/>
            <a:r>
              <a:rPr lang="fa-IR" dirty="0"/>
              <a:t>نظارت بهداشتي بر سرپناه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6663"/>
            <a:ext cx="11559654" cy="4265432"/>
          </a:xfrm>
        </p:spPr>
        <p:txBody>
          <a:bodyPr>
            <a:normAutofit/>
          </a:bodyPr>
          <a:lstStyle/>
          <a:p>
            <a:r>
              <a:rPr lang="fa-IR" dirty="0" smtClean="0"/>
              <a:t>همکاری با هلال احمر در زمینه رعایت محل اسکان اضطراری جهت استقرار چادرها منطبق با شرایط </a:t>
            </a:r>
          </a:p>
          <a:p>
            <a:pPr marL="0" indent="0">
              <a:buNone/>
            </a:pPr>
            <a:r>
              <a:rPr lang="fa-IR" dirty="0" smtClean="0"/>
              <a:t>بهداشت محیطی</a:t>
            </a:r>
          </a:p>
          <a:p>
            <a:r>
              <a:rPr lang="fa-IR" dirty="0" smtClean="0"/>
              <a:t>نظارت بر محل استقرار توالت اضطراری </a:t>
            </a:r>
          </a:p>
          <a:p>
            <a:r>
              <a:rPr lang="fa-IR" dirty="0"/>
              <a:t>نظارت بر محل استقرار </a:t>
            </a:r>
            <a:r>
              <a:rPr lang="fa-IR" dirty="0" smtClean="0"/>
              <a:t>حمام اضطراری </a:t>
            </a:r>
            <a:endParaRPr lang="fa-IR" dirty="0"/>
          </a:p>
          <a:p>
            <a:pPr marL="0" indent="0">
              <a:buNone/>
            </a:pPr>
            <a:endParaRPr lang="fa-IR" dirty="0" smtClean="0"/>
          </a:p>
          <a:p>
            <a:pPr marL="0" indent="0">
              <a:buNone/>
            </a:pPr>
            <a:r>
              <a:rPr lang="fa-IR" dirty="0" smtClean="0"/>
              <a:t> </a:t>
            </a:r>
            <a:endParaRPr lang="fa-I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62" y="2182884"/>
            <a:ext cx="6109649" cy="40670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34103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9100" y="640938"/>
            <a:ext cx="9601196" cy="1303867"/>
          </a:xfrm>
        </p:spPr>
        <p:txBody>
          <a:bodyPr>
            <a:normAutofit fontScale="90000"/>
          </a:bodyPr>
          <a:lstStyle/>
          <a:p>
            <a:pPr lvl="0"/>
            <a:r>
              <a:rPr lang="fa-IR" dirty="0"/>
              <a:t>نظارت بهداشتي بر آب آشاميدني و دفع فاضلاب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1" y="1637731"/>
            <a:ext cx="9601196" cy="4238137"/>
          </a:xfrm>
        </p:spPr>
        <p:txBody>
          <a:bodyPr/>
          <a:lstStyle/>
          <a:p>
            <a:r>
              <a:rPr lang="fa-IR" dirty="0" smtClean="0"/>
              <a:t>نظارت بر تامین آب بهداشتی  و  </a:t>
            </a:r>
            <a:r>
              <a:rPr lang="fa-IR" dirty="0"/>
              <a:t>نظارت بر دفع فاضلابهای انسانی</a:t>
            </a:r>
          </a:p>
          <a:p>
            <a:endParaRPr lang="fa-IR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343" y="2186322"/>
            <a:ext cx="5289502" cy="39009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7304" y="2186322"/>
            <a:ext cx="5146351" cy="39009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914671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fa-IR" dirty="0"/>
              <a:t>نظارت بهداشتي بر مواد غذايي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05218" y="2252881"/>
            <a:ext cx="5792872" cy="39909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8090" y="2285999"/>
            <a:ext cx="4798930" cy="39578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73310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fa-IR" dirty="0" smtClean="0"/>
              <a:t>کنترل ناقلین بیماریها با عملیات سمپاشي</a:t>
            </a:r>
            <a:r>
              <a:rPr lang="fa-IR" dirty="0"/>
              <a:t>، ضد عفوني و گندزدايي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98042" y="1967932"/>
            <a:ext cx="5691115" cy="4268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145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530762"/>
            <a:ext cx="9601196" cy="1303867"/>
          </a:xfrm>
        </p:spPr>
        <p:txBody>
          <a:bodyPr>
            <a:normAutofit fontScale="90000"/>
          </a:bodyPr>
          <a:lstStyle/>
          <a:p>
            <a:pPr lvl="0"/>
            <a:r>
              <a:rPr lang="fa-IR" dirty="0"/>
              <a:t>آموزش بهداشت محیط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114" y="1182695"/>
            <a:ext cx="10944663" cy="3318936"/>
          </a:xfrm>
        </p:spPr>
        <p:txBody>
          <a:bodyPr/>
          <a:lstStyle/>
          <a:p>
            <a:r>
              <a:rPr lang="fa-IR" dirty="0" smtClean="0"/>
              <a:t>فرهنگ سازی بهداشتی و کمک به نگهداری شرایط مطلوب در محلهای بلا دیده از سوی کارشناسان بهداشت محیط</a:t>
            </a:r>
            <a:endParaRPr lang="fa-I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3845" y="1834629"/>
            <a:ext cx="57912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135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134</TotalTime>
  <Words>253</Words>
  <Application>Microsoft Office PowerPoint</Application>
  <PresentationFormat>Widescreen</PresentationFormat>
  <Paragraphs>27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B Titr</vt:lpstr>
      <vt:lpstr>Garamond</vt:lpstr>
      <vt:lpstr>Times New Roman</vt:lpstr>
      <vt:lpstr>Organic</vt:lpstr>
      <vt:lpstr>کارگاه آموزشی فوریت های بهداشت محیط 2</vt:lpstr>
      <vt:lpstr>IAP  بهداشت محیط در بلایا ( کارکرد اختصاصی S5 - بهداشت محیط ) مرجع : برنامه ملی پاسخ نظام سلامت در بلایا و فوریت ها   </vt:lpstr>
      <vt:lpstr>PowerPoint Presentation</vt:lpstr>
      <vt:lpstr>پیوست 2-  S5: عملكرد روزانه كارشناسان بهداشت محيط در شرايط اضطرار  </vt:lpstr>
      <vt:lpstr>نظارت بهداشتي بر سرپناه </vt:lpstr>
      <vt:lpstr>نظارت بهداشتي بر آب آشاميدني و دفع فاضلاب </vt:lpstr>
      <vt:lpstr>نظارت بهداشتي بر مواد غذايي </vt:lpstr>
      <vt:lpstr>کنترل ناقلین بیماریها با عملیات سمپاشي، ضد عفوني و گندزدايي </vt:lpstr>
      <vt:lpstr>آموزش بهداشت محیط </vt:lpstr>
      <vt:lpstr>نظارت بهداشت محیط در حوادث پرتويي </vt:lpstr>
      <vt:lpstr>نظارت بهداشت محیط در دفع بهداشتی پسماند  </vt:lpstr>
      <vt:lpstr>نظارت بهداشت محيط بر مراكز بهداشتي درماني </vt:lpstr>
      <vt:lpstr>سپاس از توجه شما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IAP  بهداشت محیط در بلایا</dc:title>
  <dc:creator>Alireza Esmailian</dc:creator>
  <cp:lastModifiedBy>Saeed Hemmati</cp:lastModifiedBy>
  <cp:revision>26</cp:revision>
  <dcterms:created xsi:type="dcterms:W3CDTF">2018-05-10T06:35:10Z</dcterms:created>
  <dcterms:modified xsi:type="dcterms:W3CDTF">2023-08-13T02:34:47Z</dcterms:modified>
</cp:coreProperties>
</file>